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rimson Pro" panose="020B0604020202020204" charset="0"/>
      <p:regular r:id="rId13"/>
    </p:embeddedFont>
    <p:embeddedFont>
      <p:font typeface="Heebo" pitchFamily="2" charset="-79"/>
      <p:regular r:id="rId14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5420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606987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Introduction to Software Reliability Metrics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881801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Software reliability is crucial for user satisfaction, business success, and even safety. It ensures the consistent and predictable operation of software systems.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624256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3871" y="728901"/>
            <a:ext cx="6617256" cy="640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Conclusion and Key Takeaways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6203871" y="1676876"/>
            <a:ext cx="7709059" cy="9840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Software reliability is not just a technical concern, but a strategic one. By prioritizing reliability, organizations can build trust, reduce costs, and achieve sustainable success.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6499860" y="2891552"/>
            <a:ext cx="22860" cy="4609148"/>
          </a:xfrm>
          <a:prstGeom prst="roundRect">
            <a:avLst>
              <a:gd name="adj" fmla="val 134514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719054" y="3341370"/>
            <a:ext cx="717471" cy="22860"/>
          </a:xfrm>
          <a:prstGeom prst="roundRect">
            <a:avLst>
              <a:gd name="adj" fmla="val 134514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6280666" y="3122176"/>
            <a:ext cx="461248" cy="46124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6456283" y="3198971"/>
            <a:ext cx="10989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7638693" y="3096458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Prioritize Quality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7638693" y="3539728"/>
            <a:ext cx="627423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Invest in comprehensive testing and quality assurance practices.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719054" y="4727377"/>
            <a:ext cx="717471" cy="22860"/>
          </a:xfrm>
          <a:prstGeom prst="roundRect">
            <a:avLst>
              <a:gd name="adj" fmla="val 134514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6280666" y="4508183"/>
            <a:ext cx="461248" cy="46124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434971" y="4584978"/>
            <a:ext cx="152519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>
          <a:xfrm>
            <a:off x="7638693" y="4482465"/>
            <a:ext cx="3734514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Embrace Continuous Improvement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38693" y="4925735"/>
            <a:ext cx="627423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Continuously monitor and analyze reliability data to identify areas for improvement.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6719054" y="6441400"/>
            <a:ext cx="717471" cy="22860"/>
          </a:xfrm>
          <a:prstGeom prst="roundRect">
            <a:avLst>
              <a:gd name="adj" fmla="val 134514"/>
            </a:avLst>
          </a:prstGeom>
          <a:solidFill>
            <a:srgbClr val="D8D4D4"/>
          </a:solidFill>
          <a:ln/>
        </p:spPr>
      </p:sp>
      <p:sp>
        <p:nvSpPr>
          <p:cNvPr id="17" name="Shape 14"/>
          <p:cNvSpPr/>
          <p:nvPr/>
        </p:nvSpPr>
        <p:spPr>
          <a:xfrm>
            <a:off x="6280666" y="6222206"/>
            <a:ext cx="461248" cy="46124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6437233" y="6299002"/>
            <a:ext cx="148114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00" dirty="0"/>
          </a:p>
        </p:txBody>
      </p:sp>
      <p:sp>
        <p:nvSpPr>
          <p:cNvPr id="19" name="Text 16"/>
          <p:cNvSpPr/>
          <p:nvPr/>
        </p:nvSpPr>
        <p:spPr>
          <a:xfrm>
            <a:off x="7638693" y="6196489"/>
            <a:ext cx="2562463" cy="320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Foster Collaboration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638693" y="6639758"/>
            <a:ext cx="6274237" cy="6560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Encourage collaboration between developers, testers, and users to identify and resolve issues efficiently.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8424" y="897493"/>
            <a:ext cx="7394377" cy="650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0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Importance of Software Reliability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728424" y="1859994"/>
            <a:ext cx="7687151" cy="9986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Reliable software enhances user trust, reduces development costs, and minimizes downtime. It also promotes a positive brand image and ensures business continuity.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8424" y="3326844"/>
            <a:ext cx="468273" cy="46827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906661" y="3404830"/>
            <a:ext cx="111681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404818" y="3326844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User Satisfaction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404818" y="3776782"/>
            <a:ext cx="3063121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Reliable software leads to positive user experiences, fostering loyalty and repeat business.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676061" y="3326844"/>
            <a:ext cx="468273" cy="46827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4832747" y="3404830"/>
            <a:ext cx="154900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450" dirty="0"/>
          </a:p>
        </p:txBody>
      </p:sp>
      <p:sp>
        <p:nvSpPr>
          <p:cNvPr id="11" name="Text 8"/>
          <p:cNvSpPr/>
          <p:nvPr/>
        </p:nvSpPr>
        <p:spPr>
          <a:xfrm>
            <a:off x="5352455" y="3326844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Reduced Costs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5352455" y="3776782"/>
            <a:ext cx="3063121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Preventing software failures reduces maintenance expenses and minimizes business disruption.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28424" y="5550575"/>
            <a:ext cx="468273" cy="46827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1"/>
          <p:cNvSpPr/>
          <p:nvPr/>
        </p:nvSpPr>
        <p:spPr>
          <a:xfrm>
            <a:off x="887373" y="5628561"/>
            <a:ext cx="150376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450" dirty="0"/>
          </a:p>
        </p:txBody>
      </p:sp>
      <p:sp>
        <p:nvSpPr>
          <p:cNvPr id="15" name="Text 12"/>
          <p:cNvSpPr/>
          <p:nvPr/>
        </p:nvSpPr>
        <p:spPr>
          <a:xfrm>
            <a:off x="1404818" y="5550575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Enhanced Security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404818" y="6000512"/>
            <a:ext cx="3063121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Robust software is less susceptible to security vulnerabilities, protecting sensitive data and systems.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676061" y="5550575"/>
            <a:ext cx="468273" cy="468273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4827865" y="5628561"/>
            <a:ext cx="164663" cy="312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450" dirty="0"/>
          </a:p>
        </p:txBody>
      </p:sp>
      <p:sp>
        <p:nvSpPr>
          <p:cNvPr id="19" name="Text 16"/>
          <p:cNvSpPr/>
          <p:nvPr/>
        </p:nvSpPr>
        <p:spPr>
          <a:xfrm>
            <a:off x="5352455" y="5550575"/>
            <a:ext cx="2601635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0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Improved Efficiency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5352455" y="6000512"/>
            <a:ext cx="3063121" cy="13315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Reliable software enables smooth operations, boosting productivity and reducing wasted time.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778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3777" y="3181945"/>
            <a:ext cx="7623453" cy="6193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Mean Time Between Failures (MTBF)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93777" y="4098608"/>
            <a:ext cx="13242846" cy="317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MTBF measures the average time a system operates without failure. It's a key metric for evaluating the reliability of hardware and software systems.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93777" y="4936093"/>
            <a:ext cx="13242846" cy="22860"/>
          </a:xfrm>
          <a:prstGeom prst="roundRect">
            <a:avLst>
              <a:gd name="adj" fmla="val 130071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2263378" y="4936093"/>
            <a:ext cx="22860" cy="693777"/>
          </a:xfrm>
          <a:prstGeom prst="roundRect">
            <a:avLst>
              <a:gd name="adj" fmla="val 130071"/>
            </a:avLst>
          </a:prstGeom>
          <a:solidFill>
            <a:srgbClr val="D8D4D4"/>
          </a:solidFill>
          <a:ln/>
        </p:spPr>
      </p:sp>
      <p:sp>
        <p:nvSpPr>
          <p:cNvPr id="7" name="Shape 4"/>
          <p:cNvSpPr/>
          <p:nvPr/>
        </p:nvSpPr>
        <p:spPr>
          <a:xfrm>
            <a:off x="2051804" y="4713089"/>
            <a:ext cx="446008" cy="4460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2221587" y="4787384"/>
            <a:ext cx="106323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1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1035844" y="5828109"/>
            <a:ext cx="247781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Initial Deployment</a:t>
            </a:r>
            <a:endParaRPr lang="en-US" sz="1950" dirty="0"/>
          </a:p>
        </p:txBody>
      </p:sp>
      <p:sp>
        <p:nvSpPr>
          <p:cNvPr id="10" name="Text 7"/>
          <p:cNvSpPr/>
          <p:nvPr/>
        </p:nvSpPr>
        <p:spPr>
          <a:xfrm>
            <a:off x="891897" y="6256615"/>
            <a:ext cx="2765822" cy="634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new system is deployed and monitored for failures.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5623560" y="4936093"/>
            <a:ext cx="22860" cy="693777"/>
          </a:xfrm>
          <a:prstGeom prst="roundRect">
            <a:avLst>
              <a:gd name="adj" fmla="val 130071"/>
            </a:avLst>
          </a:prstGeom>
          <a:solidFill>
            <a:srgbClr val="D8D4D4"/>
          </a:solidFill>
          <a:ln/>
        </p:spPr>
      </p:sp>
      <p:sp>
        <p:nvSpPr>
          <p:cNvPr id="12" name="Shape 9"/>
          <p:cNvSpPr/>
          <p:nvPr/>
        </p:nvSpPr>
        <p:spPr>
          <a:xfrm>
            <a:off x="5411986" y="4713089"/>
            <a:ext cx="446008" cy="4460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5561171" y="4787384"/>
            <a:ext cx="147518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2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4396145" y="5828109"/>
            <a:ext cx="247781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First Failure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4252079" y="6256615"/>
            <a:ext cx="2765941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system encounters its first failure, marking the start of the MTBF calculation.</a:t>
            </a:r>
            <a:endParaRPr lang="en-US" sz="1550" dirty="0"/>
          </a:p>
        </p:txBody>
      </p:sp>
      <p:sp>
        <p:nvSpPr>
          <p:cNvPr id="16" name="Shape 13"/>
          <p:cNvSpPr/>
          <p:nvPr/>
        </p:nvSpPr>
        <p:spPr>
          <a:xfrm>
            <a:off x="8983861" y="4936093"/>
            <a:ext cx="22860" cy="693777"/>
          </a:xfrm>
          <a:prstGeom prst="roundRect">
            <a:avLst>
              <a:gd name="adj" fmla="val 130071"/>
            </a:avLst>
          </a:prstGeom>
          <a:solidFill>
            <a:srgbClr val="D8D4D4"/>
          </a:solidFill>
          <a:ln/>
        </p:spPr>
      </p:sp>
      <p:sp>
        <p:nvSpPr>
          <p:cNvPr id="17" name="Shape 14"/>
          <p:cNvSpPr/>
          <p:nvPr/>
        </p:nvSpPr>
        <p:spPr>
          <a:xfrm>
            <a:off x="8772287" y="4713089"/>
            <a:ext cx="446008" cy="4460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5"/>
          <p:cNvSpPr/>
          <p:nvPr/>
        </p:nvSpPr>
        <p:spPr>
          <a:xfrm>
            <a:off x="8923615" y="4787384"/>
            <a:ext cx="143232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3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756327" y="5828109"/>
            <a:ext cx="247781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Second Failure</a:t>
            </a:r>
            <a:endParaRPr lang="en-US" sz="1950" dirty="0"/>
          </a:p>
        </p:txBody>
      </p:sp>
      <p:sp>
        <p:nvSpPr>
          <p:cNvPr id="20" name="Text 17"/>
          <p:cNvSpPr/>
          <p:nvPr/>
        </p:nvSpPr>
        <p:spPr>
          <a:xfrm>
            <a:off x="7612380" y="6256615"/>
            <a:ext cx="2765822" cy="951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system experiences another failure, allowing for the calculation of the MTBF.</a:t>
            </a:r>
            <a:endParaRPr lang="en-US" sz="1550" dirty="0"/>
          </a:p>
        </p:txBody>
      </p:sp>
      <p:sp>
        <p:nvSpPr>
          <p:cNvPr id="21" name="Shape 18"/>
          <p:cNvSpPr/>
          <p:nvPr/>
        </p:nvSpPr>
        <p:spPr>
          <a:xfrm>
            <a:off x="12344043" y="4936093"/>
            <a:ext cx="22860" cy="693777"/>
          </a:xfrm>
          <a:prstGeom prst="roundRect">
            <a:avLst>
              <a:gd name="adj" fmla="val 130071"/>
            </a:avLst>
          </a:prstGeom>
          <a:solidFill>
            <a:srgbClr val="D8D4D4"/>
          </a:solidFill>
          <a:ln/>
        </p:spPr>
      </p:sp>
      <p:sp>
        <p:nvSpPr>
          <p:cNvPr id="22" name="Shape 19"/>
          <p:cNvSpPr/>
          <p:nvPr/>
        </p:nvSpPr>
        <p:spPr>
          <a:xfrm>
            <a:off x="12132469" y="4713089"/>
            <a:ext cx="446008" cy="446008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23" name="Text 20"/>
          <p:cNvSpPr/>
          <p:nvPr/>
        </p:nvSpPr>
        <p:spPr>
          <a:xfrm>
            <a:off x="12277011" y="4787384"/>
            <a:ext cx="156805" cy="2972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4</a:t>
            </a:r>
            <a:endParaRPr lang="en-US" sz="2300" dirty="0"/>
          </a:p>
        </p:txBody>
      </p:sp>
      <p:sp>
        <p:nvSpPr>
          <p:cNvPr id="24" name="Text 21"/>
          <p:cNvSpPr/>
          <p:nvPr/>
        </p:nvSpPr>
        <p:spPr>
          <a:xfrm>
            <a:off x="11116628" y="5828109"/>
            <a:ext cx="2477810" cy="309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Continuing Monitoring</a:t>
            </a:r>
            <a:endParaRPr lang="en-US" sz="1950" dirty="0"/>
          </a:p>
        </p:txBody>
      </p:sp>
      <p:sp>
        <p:nvSpPr>
          <p:cNvPr id="25" name="Text 22"/>
          <p:cNvSpPr/>
          <p:nvPr/>
        </p:nvSpPr>
        <p:spPr>
          <a:xfrm>
            <a:off x="10972562" y="6256615"/>
            <a:ext cx="2765941" cy="1268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system continues to be monitored for failures, updating the MTBF value over time.</a:t>
            </a:r>
            <a:endParaRPr lang="en-US" sz="15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9274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Defect Density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551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Defect density measures the number of defects per unit of code. It helps identify areas with higher concentrations of bugs and potential vulnerabilities.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Code Size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93790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total number of lines of code in the software system.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Defect Count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944070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The number of bugs or defects discovered during testing and development.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43629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Calculation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94407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Defect density is calculated by dividing the defect count by the code size.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779" y="588764"/>
            <a:ext cx="5353407" cy="6691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250"/>
              </a:lnSpc>
              <a:buNone/>
            </a:pPr>
            <a:r>
              <a:rPr lang="en-US" sz="420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Fault Tolerance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35779" y="1579007"/>
            <a:ext cx="7645241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Fault tolerance allows a system to continue operating despite failures in individual components. It ensures resilience and reduces downtime.</a:t>
            </a:r>
            <a:endParaRPr lang="en-US" sz="16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779" y="2505194"/>
            <a:ext cx="1070610" cy="171307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627501" y="2719268"/>
            <a:ext cx="270331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Redundant Components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7627501" y="3182303"/>
            <a:ext cx="6253520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Multiple identical components are deployed, allowing the system to function even if one fails.</a:t>
            </a:r>
            <a:endParaRPr lang="en-US" sz="16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79" y="4218265"/>
            <a:ext cx="1070610" cy="1713071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27501" y="4432340"/>
            <a:ext cx="3030498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Error Detection &amp; Recovery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7627501" y="4895374"/>
            <a:ext cx="6253520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Mechanisms are in place to detect errors, isolate faulty components, and recover from failures.</a:t>
            </a:r>
            <a:endParaRPr lang="en-US" sz="16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779" y="5931337"/>
            <a:ext cx="1070610" cy="1713071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627501" y="6145411"/>
            <a:ext cx="2676644" cy="3345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System Monitoring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7627501" y="6608445"/>
            <a:ext cx="6253520" cy="6853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Continuous monitoring helps detect anomalies and triggers corrective actions to prevent cascading failures.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3524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Availability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9841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Availability refers to the percentage of time a system is operational and accessible to users. It's essential for applications with critical uptime requirements.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4328041"/>
            <a:ext cx="7556421" cy="1966198"/>
          </a:xfrm>
          <a:prstGeom prst="roundRect">
            <a:avLst>
              <a:gd name="adj" fmla="val 1730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801410" y="4335661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028224" y="44793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 Availability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4802624" y="447936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99.999% or greater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4985980"/>
            <a:ext cx="75411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8224" y="512968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Medium Availability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4802624" y="512968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99.9% to 99.999%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801410" y="563630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028224" y="578000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Low Availability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4802624" y="578000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Less than 99.9%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5774" y="783550"/>
            <a:ext cx="5067538" cy="633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Maintainability</a:t>
            </a:r>
            <a:endParaRPr lang="en-US" sz="3950" dirty="0"/>
          </a:p>
        </p:txBody>
      </p:sp>
      <p:sp>
        <p:nvSpPr>
          <p:cNvPr id="4" name="Text 1"/>
          <p:cNvSpPr/>
          <p:nvPr/>
        </p:nvSpPr>
        <p:spPr>
          <a:xfrm>
            <a:off x="6195774" y="1720929"/>
            <a:ext cx="7725251" cy="6484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Maintainability refers to the ease with which software can be modified, fixed, and updated. It's crucial for long-term software lifecycle management.</a:t>
            </a:r>
            <a:endParaRPr lang="en-US" sz="15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774" y="2597348"/>
            <a:ext cx="506730" cy="50673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95774" y="3306723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Modular Design</a:t>
            </a:r>
            <a:endParaRPr lang="en-US" sz="1950" dirty="0"/>
          </a:p>
        </p:txBody>
      </p:sp>
      <p:sp>
        <p:nvSpPr>
          <p:cNvPr id="7" name="Text 3"/>
          <p:cNvSpPr/>
          <p:nvPr/>
        </p:nvSpPr>
        <p:spPr>
          <a:xfrm>
            <a:off x="6195774" y="3744992"/>
            <a:ext cx="3710583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Code is structured into independent modules, facilitating easier modifications and updates.</a:t>
            </a:r>
            <a:endParaRPr lang="en-US" sz="15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0324" y="2597348"/>
            <a:ext cx="506730" cy="50673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0210324" y="3306723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Clear Documentation</a:t>
            </a:r>
            <a:endParaRPr lang="en-US" sz="1950" dirty="0"/>
          </a:p>
        </p:txBody>
      </p:sp>
      <p:sp>
        <p:nvSpPr>
          <p:cNvPr id="10" name="Text 5"/>
          <p:cNvSpPr/>
          <p:nvPr/>
        </p:nvSpPr>
        <p:spPr>
          <a:xfrm>
            <a:off x="10210324" y="3744992"/>
            <a:ext cx="3710702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Comprehensive documentation provides clear instructions for understanding and maintaining the software.</a:t>
            </a:r>
            <a:endParaRPr lang="en-US" sz="155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5774" y="5325666"/>
            <a:ext cx="506730" cy="50673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195774" y="6035040"/>
            <a:ext cx="2533769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Testable Code</a:t>
            </a:r>
            <a:endParaRPr lang="en-US" sz="1950" dirty="0"/>
          </a:p>
        </p:txBody>
      </p:sp>
      <p:sp>
        <p:nvSpPr>
          <p:cNvPr id="13" name="Text 7"/>
          <p:cNvSpPr/>
          <p:nvPr/>
        </p:nvSpPr>
        <p:spPr>
          <a:xfrm>
            <a:off x="6195774" y="6473309"/>
            <a:ext cx="3710583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Code is designed to be easily tested, allowing for quick identification and resolution of issues.</a:t>
            </a:r>
            <a:endParaRPr lang="en-US" sz="155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0324" y="5325666"/>
            <a:ext cx="506730" cy="50673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0210324" y="6035040"/>
            <a:ext cx="2604730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Performance Monitoring</a:t>
            </a:r>
            <a:endParaRPr lang="en-US" sz="1950" dirty="0"/>
          </a:p>
        </p:txBody>
      </p:sp>
      <p:sp>
        <p:nvSpPr>
          <p:cNvPr id="16" name="Text 9"/>
          <p:cNvSpPr/>
          <p:nvPr/>
        </p:nvSpPr>
        <p:spPr>
          <a:xfrm>
            <a:off x="10210324" y="6473309"/>
            <a:ext cx="3710702" cy="972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Regular monitoring helps identify performance bottlenecks and proactively address them.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72239"/>
            <a:ext cx="61654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Reliability Growth Models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21180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Reliability growth models predict the future reliability of software based on historical data. They help identify trends and estimate the time needed to achieve a desired level of reliability.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16503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6" name="Text 3"/>
          <p:cNvSpPr/>
          <p:nvPr/>
        </p:nvSpPr>
        <p:spPr>
          <a:xfrm>
            <a:off x="1020604" y="339185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Musa Model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388227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popular model based on the assumption that defects are removed at a decreasing rate over time.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65038"/>
            <a:ext cx="3664863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4912281" y="3391853"/>
            <a:ext cx="28553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Jelinski-Moranda Model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4912281" y="388227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simple model that assumes a constant defect removal rate, useful for early stages of testing.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3790" y="578750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020604" y="6014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Goel-Okumoto Model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1020604" y="650474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more complex model that accounts for varying defect removal rates, suitable for mature software systems.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8319"/>
            <a:ext cx="10722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Measuring and Analyzing Software Reliability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0007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Software reliability can be measured through various techniques, including testing, monitoring, and data analysis. These methods provide insights into system behavior and identify areas for improvement.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81682"/>
            <a:ext cx="4120753" cy="254674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58119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Code Reviews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6302335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Manual inspection of code for defects and potential vulnerabilities.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2981682"/>
            <a:ext cx="4120872" cy="254686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54704" y="5812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Automated Testing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54704" y="6302454"/>
            <a:ext cx="412087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Using tools to run automated tests, detecting defects early in the development cycle.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2981682"/>
            <a:ext cx="4120753" cy="254674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15738" y="5811917"/>
            <a:ext cx="29132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" pitchFamily="34" charset="0"/>
                <a:ea typeface="Crimson Pro" pitchFamily="34" charset="-122"/>
                <a:cs typeface="Crimson Pro" pitchFamily="34" charset="-120"/>
              </a:rPr>
              <a:t>Performance Monitoring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15738" y="6302335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Tracking system performance indicators to identify bottlenecks and areas for optimization.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</Words>
  <Application>Microsoft Office PowerPoint</Application>
  <PresentationFormat>Custom</PresentationFormat>
  <Paragraphs>101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Crimson Pro</vt:lpstr>
      <vt:lpstr>Heebo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lubna aggarwal</cp:lastModifiedBy>
  <cp:revision>2</cp:revision>
  <dcterms:created xsi:type="dcterms:W3CDTF">2024-09-16T16:13:42Z</dcterms:created>
  <dcterms:modified xsi:type="dcterms:W3CDTF">2024-09-23T13:53:21Z</dcterms:modified>
</cp:coreProperties>
</file>